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</p:embeddedFont>
    <p:embeddedFont>
      <p:font typeface="Libre Baskerville" panose="02000000000000000000" pitchFamily="2" charset="0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8938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</p:sp>
      <p:sp>
        <p:nvSpPr>
          <p:cNvPr id="5" name="Text 1"/>
          <p:cNvSpPr/>
          <p:nvPr/>
        </p:nvSpPr>
        <p:spPr>
          <a:xfrm>
            <a:off x="5961353" y="2593675"/>
            <a:ext cx="8194093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Основание</a:t>
            </a: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4450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Санкт-Петербурга</a:t>
            </a:r>
            <a:endParaRPr lang="en-US" sz="4450" dirty="0">
              <a:solidFill>
                <a:srgbClr val="5C4E3D"/>
              </a:solidFill>
              <a:latin typeface="Libre Baskerville" pitchFamily="34" charset="0"/>
              <a:ea typeface="Libre Baskerville" pitchFamily="34" charset="-122"/>
              <a:cs typeface="Libre Baskerville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4450" dirty="0">
              <a:solidFill>
                <a:srgbClr val="5C4E3D"/>
              </a:solidFill>
              <a:latin typeface="Libre Baskerville" pitchFamily="34" charset="0"/>
              <a:ea typeface="Libre Baskerville" pitchFamily="34" charset="-122"/>
              <a:cs typeface="Libre Baskerville" pitchFamily="34" charset="-120"/>
            </a:endParaRPr>
          </a:p>
          <a:p>
            <a:pPr marL="0" indent="0" algn="r">
              <a:lnSpc>
                <a:spcPts val="5550"/>
              </a:lnSpc>
              <a:buNone/>
            </a:pPr>
            <a:r>
              <a:rPr lang="ru-RU" sz="3200" dirty="0">
                <a:solidFill>
                  <a:srgbClr val="5C4E3D"/>
                </a:solidFill>
              </a:rPr>
              <a:t>Доклад подготовили</a:t>
            </a:r>
            <a:r>
              <a:rPr lang="en-US" sz="3200" dirty="0">
                <a:solidFill>
                  <a:srgbClr val="5C4E3D"/>
                </a:solidFill>
                <a:latin typeface="Libre Baskerville" panose="02000000000000000000" pitchFamily="2" charset="0"/>
              </a:rPr>
              <a:t>: </a:t>
            </a:r>
            <a:endParaRPr lang="ru-RU" sz="3200" dirty="0">
              <a:solidFill>
                <a:srgbClr val="5C4E3D"/>
              </a:solidFill>
            </a:endParaRPr>
          </a:p>
          <a:p>
            <a:pPr marL="0" indent="0" algn="r">
              <a:lnSpc>
                <a:spcPts val="5550"/>
              </a:lnSpc>
              <a:buNone/>
            </a:pPr>
            <a:r>
              <a:rPr lang="ru-RU" sz="3200" dirty="0">
                <a:solidFill>
                  <a:srgbClr val="5C4E3D"/>
                </a:solidFill>
              </a:rPr>
              <a:t>Григорьев Даниил (Р3116)</a:t>
            </a:r>
          </a:p>
          <a:p>
            <a:pPr marL="0" indent="0" algn="r">
              <a:lnSpc>
                <a:spcPts val="5550"/>
              </a:lnSpc>
              <a:buNone/>
            </a:pPr>
            <a:r>
              <a:rPr lang="ru-RU" sz="3200" dirty="0">
                <a:solidFill>
                  <a:srgbClr val="5C4E3D"/>
                </a:solidFill>
              </a:rPr>
              <a:t>Орлов Игорь (Р3114)</a:t>
            </a:r>
            <a:endParaRPr lang="en-US" sz="3200" dirty="0">
              <a:latin typeface="Libre Baskerville" panose="02000000000000000000" pitchFamily="2" charset="0"/>
            </a:endParaRPr>
          </a:p>
        </p:txBody>
      </p:sp>
      <p:pic>
        <p:nvPicPr>
          <p:cNvPr id="1028" name="Picture 4" descr="Вертикальное фото городского пейзажа магазина Au Pont Rouge, красного моста  над рекой Мойка и розового облачного захода солнца. Исторический центр  города Санкт-Петербург, Россия. Пункт назначения. Концепция страсти к  путешествиям. | Премиум Фото">
            <a:extLst>
              <a:ext uri="{FF2B5EF4-FFF2-40B4-BE49-F238E27FC236}">
                <a16:creationId xmlns:a16="http://schemas.microsoft.com/office/drawing/2014/main" id="{02B1B8C4-9CB9-7DC6-9104-DCC82BD80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16" y="763889"/>
            <a:ext cx="5534016" cy="830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Основание Санкт-Петербурга было важнейшим событием в истории России. Город стал символом нового времени, модернизации и сближения России с Европой. Санкт-Петербург продолжает удивлять и вдохновлять своей красотой, историей и культурой.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09087" y="655786"/>
            <a:ext cx="78676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Исторические Предпосылки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897195" y="191637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 начале XVIII века Россия вела Северную войну со Швецией. Победа в этой войне была жизненно необходима для выхода России к Балтийскому морю и укрепления ее международного влияния.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17457" y="2003724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Швеция контролировала выход к Балтике, а Россия находилась в изоляции. Петр I понимал, что для решения этой проблемы необходимо построить новый город-крепость, который бы стал воротами в Европу.</a:t>
            </a:r>
            <a:endParaRPr lang="en-US" sz="1750" dirty="0"/>
          </a:p>
        </p:txBody>
      </p:sp>
      <p:pic>
        <p:nvPicPr>
          <p:cNvPr id="2052" name="Picture 4" descr="История Санкт-Петербурга. Век XVIII» К 350-летию Петра Великого - АртВести">
            <a:extLst>
              <a:ext uri="{FF2B5EF4-FFF2-40B4-BE49-F238E27FC236}">
                <a16:creationId xmlns:a16="http://schemas.microsoft.com/office/drawing/2014/main" id="{524888CB-A417-C274-6CBB-E7AD05EB54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19804"/>
            <a:ext cx="14630400" cy="528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CA04DC-3EB7-A4B1-502E-A616E5ABB87B}"/>
              </a:ext>
            </a:extLst>
          </p:cNvPr>
          <p:cNvSpPr txBox="1"/>
          <p:nvPr/>
        </p:nvSpPr>
        <p:spPr>
          <a:xfrm>
            <a:off x="568234" y="1520384"/>
            <a:ext cx="6579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5C4E3D"/>
                </a:solidFill>
                <a:latin typeface="Libre Baskerville" pitchFamily="34" charset="0"/>
              </a:rPr>
              <a:t>1.</a:t>
            </a:r>
            <a:endParaRPr lang="ru-RU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6BFCE3-AD5A-39BC-C7DA-6E7E6F440250}"/>
              </a:ext>
            </a:extLst>
          </p:cNvPr>
          <p:cNvSpPr txBox="1"/>
          <p:nvPr/>
        </p:nvSpPr>
        <p:spPr>
          <a:xfrm>
            <a:off x="7262940" y="1623432"/>
            <a:ext cx="6579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5C4E3D"/>
                </a:solidFill>
                <a:latin typeface="Libre Baskerville" pitchFamily="34" charset="0"/>
              </a:rPr>
              <a:t>2.</a:t>
            </a:r>
            <a:endParaRPr lang="ru-RU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07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Выбор</a:t>
            </a: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</a:t>
            </a:r>
            <a:r>
              <a:rPr lang="en-US" sz="4450" dirty="0" err="1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Места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2323148"/>
            <a:ext cx="1614011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1213" y="2587466"/>
            <a:ext cx="12644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454690" y="2549962"/>
            <a:ext cx="42901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Стратегическое Расположение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144203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187779"/>
            <a:ext cx="3228022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67043" y="3364944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081361" y="3414593"/>
            <a:ext cx="23722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Доступ к Балтике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725120" y="400883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052411"/>
            <a:ext cx="484203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67043" y="4229576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6702266" y="4279225"/>
            <a:ext cx="35028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Богатые Водные Ресурсы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532126" y="4873466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4917043"/>
            <a:ext cx="6456164" cy="80795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71330" y="5094208"/>
            <a:ext cx="16585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7509272" y="5143857"/>
            <a:ext cx="28052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Плодородная Земля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93790" y="5980152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Петр I выбрал место для строительства города у основания дельты Невы. Это место было стратегически выгодно: город имел доступ к Балтийскому морю, а богатые водные ресурсы обеспечивали возможности для торговли и судостроения.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747" y="537091"/>
            <a:ext cx="4873943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Основание Города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449735" y="1438751"/>
            <a:ext cx="22860" cy="6253758"/>
          </a:xfrm>
          <a:prstGeom prst="roundRect">
            <a:avLst>
              <a:gd name="adj" fmla="val 358196"/>
            </a:avLst>
          </a:prstGeom>
          <a:solidFill>
            <a:srgbClr val="DDD3BA"/>
          </a:solidFill>
          <a:ln/>
        </p:spPr>
      </p:sp>
      <p:sp>
        <p:nvSpPr>
          <p:cNvPr id="5" name="Shape 2"/>
          <p:cNvSpPr/>
          <p:nvPr/>
        </p:nvSpPr>
        <p:spPr>
          <a:xfrm>
            <a:off x="6657618" y="1865948"/>
            <a:ext cx="682347" cy="22860"/>
          </a:xfrm>
          <a:prstGeom prst="roundRect">
            <a:avLst>
              <a:gd name="adj" fmla="val 358196"/>
            </a:avLst>
          </a:prstGeom>
          <a:solidFill>
            <a:srgbClr val="DDD3BA"/>
          </a:solidFill>
          <a:ln/>
        </p:spPr>
      </p:sp>
      <p:sp>
        <p:nvSpPr>
          <p:cNvPr id="6" name="Shape 3"/>
          <p:cNvSpPr/>
          <p:nvPr/>
        </p:nvSpPr>
        <p:spPr>
          <a:xfrm>
            <a:off x="6241852" y="1658064"/>
            <a:ext cx="438626" cy="438626"/>
          </a:xfrm>
          <a:prstGeom prst="roundRect">
            <a:avLst>
              <a:gd name="adj" fmla="val 1866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95918" y="1731169"/>
            <a:ext cx="130373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533442" y="1633657"/>
            <a:ext cx="2436971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16 мая 1703 года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33442" y="2055138"/>
            <a:ext cx="6414611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Петр I заложил первый камень Петропавловской крепости, положив начало строительству Санкт-Петербурга. Крепость была построена в первую очередь как оборонительное сооружение, но также стала символом рождения нового города.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57618" y="4119443"/>
            <a:ext cx="682347" cy="22860"/>
          </a:xfrm>
          <a:prstGeom prst="roundRect">
            <a:avLst>
              <a:gd name="adj" fmla="val 358196"/>
            </a:avLst>
          </a:prstGeom>
          <a:solidFill>
            <a:srgbClr val="DDD3BA"/>
          </a:solidFill>
          <a:ln/>
        </p:spPr>
      </p:sp>
      <p:sp>
        <p:nvSpPr>
          <p:cNvPr id="11" name="Shape 8"/>
          <p:cNvSpPr/>
          <p:nvPr/>
        </p:nvSpPr>
        <p:spPr>
          <a:xfrm>
            <a:off x="6241852" y="3911560"/>
            <a:ext cx="438626" cy="438626"/>
          </a:xfrm>
          <a:prstGeom prst="roundRect">
            <a:avLst>
              <a:gd name="adj" fmla="val 1866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71034" y="3984665"/>
            <a:ext cx="180142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533442" y="3887153"/>
            <a:ext cx="2436971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1703-1712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33442" y="4308634"/>
            <a:ext cx="6414611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 течение последующих лет происходило интенсивное строительство города. Петр I лично участвовал в проектировании и создании некоторых из самых важных зданий, например, Адмиралтейства.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57618" y="6372939"/>
            <a:ext cx="682347" cy="22860"/>
          </a:xfrm>
          <a:prstGeom prst="roundRect">
            <a:avLst>
              <a:gd name="adj" fmla="val 358196"/>
            </a:avLst>
          </a:prstGeom>
          <a:solidFill>
            <a:srgbClr val="DDD3BA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1852" y="6165056"/>
            <a:ext cx="438626" cy="438626"/>
          </a:xfrm>
          <a:prstGeom prst="roundRect">
            <a:avLst>
              <a:gd name="adj" fmla="val 1866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71034" y="6238161"/>
            <a:ext cx="180142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7533442" y="6140648"/>
            <a:ext cx="2436971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1712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33442" y="6562130"/>
            <a:ext cx="6414611" cy="9354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Столица России переносится из Москвы в Санкт-Петербург. Город становится центром политической, экономической и культурной жизни страны.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6600" y="510778"/>
            <a:ext cx="5836325" cy="580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Трудности Строительства</a:t>
            </a:r>
            <a:endParaRPr lang="en-US" sz="3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6600" y="1369933"/>
            <a:ext cx="464344" cy="4643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36600" y="2020014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Болота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36600" y="2421612"/>
            <a:ext cx="7843599" cy="891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Санкт-Петербург был построен на болотистой местности. Рабочие столкнулись с огромными трудностями при закладке фундаментов и возведении зданий. Смертность среди рабочих была высокой.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6600" y="3870365"/>
            <a:ext cx="464344" cy="4643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36600" y="4520446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Наводнения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136600" y="4922044"/>
            <a:ext cx="7843599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Город страдал от частых наводнений, что также затрудняло строительство. Несмотря на трудности, работы по строительству не прекращались.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6600" y="6073616"/>
            <a:ext cx="464344" cy="46434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36600" y="6723697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Нехватка Ресурсов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136600" y="7125295"/>
            <a:ext cx="7843599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Постройка Санкт-Петербурга требовала огромных ресурсов. Строительные материалы, рабочая сила, и даже просто питьевая вода были в дефиците.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429" y="599837"/>
            <a:ext cx="9422844" cy="6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Градостроительство и Архитектура</a:t>
            </a:r>
            <a:endParaRPr lang="en-US" sz="4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29" y="1717715"/>
            <a:ext cx="6388179" cy="39481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3429" y="5938480"/>
            <a:ext cx="3654266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Петропавловская Крепость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763429" y="6410087"/>
            <a:ext cx="6388179" cy="1395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Первоначальное ядро города, символ основания. Огромная крепость изначально служила защитой от шведских атак, а затем стала важным символом нового города.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8792" y="1717715"/>
            <a:ext cx="6388179" cy="394811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78792" y="5938480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Адмиралтейство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7478792" y="6410087"/>
            <a:ext cx="6388179" cy="1395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Строительство Адмиралтейства началось в 1704 году. Здание было спроектировано по образцу европейских верфей. Своей формой оно символизировало военную мощь и морскую державу России.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852" y="729139"/>
            <a:ext cx="7704296" cy="1285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Санкт-Петербург - Столица России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19852" y="2554367"/>
            <a:ext cx="462796" cy="462796"/>
          </a:xfrm>
          <a:prstGeom prst="roundRect">
            <a:avLst>
              <a:gd name="adj" fmla="val 18667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82372" y="2631519"/>
            <a:ext cx="137636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88269" y="2554367"/>
            <a:ext cx="2571036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Центр Политики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88269" y="2998946"/>
            <a:ext cx="3080980" cy="19745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Перенос столицы в Санкт-Петербург был важным шагом в политическом развитии России. Город стал символом новой эры для страны.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4870" y="2554367"/>
            <a:ext cx="462796" cy="462796"/>
          </a:xfrm>
          <a:prstGeom prst="roundRect">
            <a:avLst>
              <a:gd name="adj" fmla="val 18667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11197" y="2631519"/>
            <a:ext cx="190024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343287" y="2554367"/>
            <a:ext cx="2571036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Торговый Центр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343287" y="2998946"/>
            <a:ext cx="3080980" cy="2303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Санкт-Петербург стал крупным торговым центром, связывающим Россию с Европой. В городе процветал торговый обмен, что способствовало развитию российской экономики.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19852" y="5739527"/>
            <a:ext cx="462796" cy="462796"/>
          </a:xfrm>
          <a:prstGeom prst="roundRect">
            <a:avLst>
              <a:gd name="adj" fmla="val 18667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56178" y="5816679"/>
            <a:ext cx="190024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388269" y="5739527"/>
            <a:ext cx="2571036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Культурная Столица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88269" y="6184106"/>
            <a:ext cx="7035879" cy="1316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Санкт-Петербург стал центром культуры и образования. Город привлекал талантливых художников, писателей, музыкантов, которые сделали Санкт-Петербург важным культурным центром России.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4690" y="477917"/>
            <a:ext cx="6062305" cy="543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3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Значение Санкт-Петербурга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094690" y="1368504"/>
            <a:ext cx="7927419" cy="573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4500" dirty="0"/>
          </a:p>
        </p:txBody>
      </p:sp>
      <p:sp>
        <p:nvSpPr>
          <p:cNvPr id="5" name="Text 2"/>
          <p:cNvSpPr/>
          <p:nvPr/>
        </p:nvSpPr>
        <p:spPr>
          <a:xfrm>
            <a:off x="8972074" y="2159079"/>
            <a:ext cx="217253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Окно в Европу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094690" y="2534841"/>
            <a:ext cx="7927419" cy="556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Санкт-Петербург стал символом модернизации и реформ Петра I, отражая стремление России к сближению с западными странами.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094690" y="3699272"/>
            <a:ext cx="7927419" cy="573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4500" dirty="0"/>
          </a:p>
        </p:txBody>
      </p:sp>
      <p:sp>
        <p:nvSpPr>
          <p:cNvPr id="8" name="Text 5"/>
          <p:cNvSpPr/>
          <p:nvPr/>
        </p:nvSpPr>
        <p:spPr>
          <a:xfrm>
            <a:off x="8972074" y="4489847"/>
            <a:ext cx="217253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Культурный Центр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094690" y="4865608"/>
            <a:ext cx="7927419" cy="556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Город стал значимым центром культуры, обучения, искусства. Санкт-Петербург привлекает туристов со всего мира.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094690" y="6030039"/>
            <a:ext cx="7927419" cy="573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4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4500" dirty="0"/>
          </a:p>
        </p:txBody>
      </p:sp>
      <p:sp>
        <p:nvSpPr>
          <p:cNvPr id="11" name="Text 8"/>
          <p:cNvSpPr/>
          <p:nvPr/>
        </p:nvSpPr>
        <p:spPr>
          <a:xfrm>
            <a:off x="8972074" y="6820614"/>
            <a:ext cx="217253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Мощь России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094690" y="7196376"/>
            <a:ext cx="7927419" cy="556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3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Город был свидетелем многочисленных исторических событий и превратился в знаковый символ мощи России на мировой арене.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291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5486400" cy="8233291"/>
          </a:xfrm>
          <a:prstGeom prst="rect">
            <a:avLst/>
          </a:prstGeom>
          <a:solidFill>
            <a:srgbClr val="E5E0DF"/>
          </a:solidFill>
          <a:ln/>
        </p:spPr>
      </p:sp>
      <p:sp>
        <p:nvSpPr>
          <p:cNvPr id="5" name="Text 1"/>
          <p:cNvSpPr/>
          <p:nvPr/>
        </p:nvSpPr>
        <p:spPr>
          <a:xfrm>
            <a:off x="6199703" y="560427"/>
            <a:ext cx="5095161" cy="63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Легенды и Мифы</a:t>
            </a:r>
            <a:endParaRPr lang="en-US" sz="4000" dirty="0"/>
          </a:p>
        </p:txBody>
      </p:sp>
      <p:sp>
        <p:nvSpPr>
          <p:cNvPr id="6" name="Shape 2"/>
          <p:cNvSpPr/>
          <p:nvPr/>
        </p:nvSpPr>
        <p:spPr>
          <a:xfrm>
            <a:off x="6199703" y="1502807"/>
            <a:ext cx="3756898" cy="4124563"/>
          </a:xfrm>
          <a:prstGeom prst="roundRect">
            <a:avLst>
              <a:gd name="adj" fmla="val 227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411039" y="1714143"/>
            <a:ext cx="2547580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Город на Костях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6411039" y="2154912"/>
            <a:ext cx="3334226" cy="32611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Одна из самых популярных легенд о Санкт-Петербурге гласит, что город был построен на костях тысяч рабочих, которые погибли во время его строительства. В этой легенде есть доля правды - условия работы были очень тяжелыми, и смертность среди рабочих была высокой.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0160318" y="1502807"/>
            <a:ext cx="3756898" cy="4124563"/>
          </a:xfrm>
          <a:prstGeom prst="roundRect">
            <a:avLst>
              <a:gd name="adj" fmla="val 227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371653" y="1714143"/>
            <a:ext cx="2547580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Пророчества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10371653" y="2154912"/>
            <a:ext cx="3334226" cy="1956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Существуют и другие мифы и легенды о Санкт-Петербурге. Говорят, что город был построен на месте древнего языческого святилища, и что в нем до сих пор живут духи прошлого.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6199703" y="5831086"/>
            <a:ext cx="7717393" cy="1841778"/>
          </a:xfrm>
          <a:prstGeom prst="roundRect">
            <a:avLst>
              <a:gd name="adj" fmla="val 464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411039" y="6042422"/>
            <a:ext cx="306693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Мистическая Атмосфера</a:t>
            </a:r>
            <a:endParaRPr lang="en-US" sz="2000" dirty="0"/>
          </a:p>
        </p:txBody>
      </p:sp>
      <p:sp>
        <p:nvSpPr>
          <p:cNvPr id="14" name="Text 10"/>
          <p:cNvSpPr/>
          <p:nvPr/>
        </p:nvSpPr>
        <p:spPr>
          <a:xfrm>
            <a:off x="6411039" y="6483191"/>
            <a:ext cx="7294721" cy="978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Санкт-Петербург, с его мрачной историей и архитектурой, постоянно вызывал интерес к мистике. В городе множество загадочных мест и легенд.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651</Words>
  <Application>Microsoft Office PowerPoint</Application>
  <PresentationFormat>Произвольный</PresentationFormat>
  <Paragraphs>81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DM Sans</vt:lpstr>
      <vt:lpstr>Arial</vt:lpstr>
      <vt:lpstr>Libre Baskerville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Daniel</dc:creator>
  <cp:lastModifiedBy>Даниил Григорьев</cp:lastModifiedBy>
  <cp:revision>6</cp:revision>
  <dcterms:created xsi:type="dcterms:W3CDTF">2024-11-23T07:35:57Z</dcterms:created>
  <dcterms:modified xsi:type="dcterms:W3CDTF">2024-11-23T08:09:59Z</dcterms:modified>
</cp:coreProperties>
</file>